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  <p:sldMasterId id="2147483652" r:id="rId2"/>
    <p:sldMasterId id="2147483653" r:id="rId3"/>
    <p:sldMasterId id="2147483654" r:id="rId4"/>
    <p:sldMasterId id="2147483655" r:id="rId5"/>
    <p:sldMasterId id="2147483656" r:id="rId6"/>
    <p:sldMasterId id="2147483657" r:id="rId7"/>
    <p:sldMasterId id="2147483658" r:id="rId8"/>
    <p:sldMasterId id="2147483659" r:id="rId9"/>
    <p:sldMasterId id="2147483660" r:id="rId10"/>
    <p:sldMasterId id="2147483661" r:id="rId11"/>
    <p:sldMasterId id="2147483662" r:id="rId12"/>
    <p:sldMasterId id="2147483663" r:id="rId13"/>
    <p:sldMasterId id="2147483664" r:id="rId14"/>
    <p:sldMasterId id="2147483665" r:id="rId15"/>
  </p:sldMasterIdLst>
  <p:notesMasterIdLst>
    <p:notesMasterId r:id="rId65"/>
  </p:notesMasterIdLst>
  <p:sldIdLst>
    <p:sldId id="258" r:id="rId16"/>
    <p:sldId id="267" r:id="rId17"/>
    <p:sldId id="320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331" r:id="rId27"/>
    <p:sldId id="332" r:id="rId28"/>
    <p:sldId id="333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22" r:id="rId37"/>
    <p:sldId id="299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46" r:id="rId55"/>
    <p:sldId id="343" r:id="rId56"/>
    <p:sldId id="342" r:id="rId57"/>
    <p:sldId id="347" r:id="rId58"/>
    <p:sldId id="348" r:id="rId59"/>
    <p:sldId id="344" r:id="rId60"/>
    <p:sldId id="345" r:id="rId61"/>
    <p:sldId id="341" r:id="rId62"/>
    <p:sldId id="349" r:id="rId63"/>
    <p:sldId id="350" r:id="rId64"/>
  </p:sldIdLst>
  <p:sldSz cx="16256000" cy="9144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5pPr>
    <a:lvl6pPr marL="2286000" algn="l" defTabSz="914400" rtl="0" eaLnBrk="1" latinLnBrk="0" hangingPunct="1"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6pPr>
    <a:lvl7pPr marL="2743200" algn="l" defTabSz="914400" rtl="0" eaLnBrk="1" latinLnBrk="0" hangingPunct="1"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7pPr>
    <a:lvl8pPr marL="3200400" algn="l" defTabSz="914400" rtl="0" eaLnBrk="1" latinLnBrk="0" hangingPunct="1"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8pPr>
    <a:lvl9pPr marL="3657600" algn="l" defTabSz="914400" rtl="0" eaLnBrk="1" latinLnBrk="0" hangingPunct="1">
      <a:defRPr sz="3800" kern="1200">
        <a:solidFill>
          <a:srgbClr val="414141"/>
        </a:solidFill>
        <a:latin typeface="Gill Sans Light" charset="0"/>
        <a:ea typeface="+mn-ea"/>
        <a:cs typeface="ヒラギノ角ゴ ProN W3" charset="0"/>
        <a:sym typeface="Gill Sans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5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9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65" autoAdjust="0"/>
  </p:normalViewPr>
  <p:slideViewPr>
    <p:cSldViewPr>
      <p:cViewPr varScale="1">
        <p:scale>
          <a:sx n="67" d="100"/>
          <a:sy n="67" d="100"/>
        </p:scale>
        <p:origin x="989" y="77"/>
      </p:cViewPr>
      <p:guideLst>
        <p:guide orient="horz" pos="2880"/>
        <p:guide pos="5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63" Type="http://schemas.openxmlformats.org/officeDocument/2006/relationships/slide" Target="slides/slide48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61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slide" Target="slides/slide49.xml"/><Relationship Id="rId6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viewProps" Target="viewProps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D8B58018-4EFD-983C-CF9B-11CF85ACF7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81401997-745C-8AB0-F329-8FFB58F5ED21}"/>
              </a:ext>
            </a:extLst>
          </p:cNvPr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 Light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 Light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 Light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 Light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 Light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78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00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833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986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987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790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84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430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543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51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27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>
            <a:extLst>
              <a:ext uri="{FF2B5EF4-FFF2-40B4-BE49-F238E27FC236}">
                <a16:creationId xmlns:a16="http://schemas.microsoft.com/office/drawing/2014/main" id="{8D202003-392D-D7F7-5A20-804223C046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E5146D-596F-7F84-28AA-3183694B5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 typeface="+mj-lt"/>
              <a:buAutoNum type="arabicPeriod"/>
              <a:defRPr/>
            </a:pPr>
            <a:r>
              <a:rPr lang="en-US" altLang="en-US" dirty="0">
                <a:solidFill>
                  <a:srgbClr val="4D4D4D"/>
                </a:solidFill>
                <a:cs typeface="Gill Sans Light" charset="0"/>
              </a:rPr>
              <a:t>Dive in git</a:t>
            </a:r>
          </a:p>
          <a:p>
            <a:pPr eaLnBrk="1" hangingPunct="1">
              <a:buFont typeface="+mj-lt"/>
              <a:buNone/>
              <a:defRPr/>
            </a:pPr>
            <a:r>
              <a:rPr lang="en-US" altLang="en-US" dirty="0">
                <a:solidFill>
                  <a:srgbClr val="4D4D4D"/>
                </a:solidFill>
                <a:cs typeface="Gill Sans Light" charset="0"/>
              </a:rPr>
              <a:t>Basic commands</a:t>
            </a:r>
          </a:p>
          <a:p>
            <a:pPr eaLnBrk="1" hangingPunct="1">
              <a:buFont typeface="+mj-lt"/>
              <a:buNone/>
              <a:defRPr/>
            </a:pPr>
            <a:r>
              <a:rPr lang="en-US" altLang="en-US" dirty="0">
                <a:solidFill>
                  <a:srgbClr val="4D4D4D"/>
                </a:solidFill>
                <a:cs typeface="Gill Sans Light" charset="0"/>
              </a:rPr>
              <a:t>Advance commands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469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399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0381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392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7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098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246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371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595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Audio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Verify </a:t>
            </a:r>
            <a:r>
              <a:rPr lang="en-US" dirty="0" err="1"/>
              <a:t>bằng</a:t>
            </a:r>
            <a:r>
              <a:rPr lang="en-US" dirty="0"/>
              <a:t> audio</a:t>
            </a:r>
          </a:p>
        </p:txBody>
      </p:sp>
    </p:spTree>
    <p:extLst>
      <p:ext uri="{BB962C8B-B14F-4D97-AF65-F5344CB8AC3E}">
        <p14:creationId xmlns:p14="http://schemas.microsoft.com/office/powerpoint/2010/main" val="2958751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82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6883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007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2877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706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Team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phí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5562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57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6982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7276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2846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slide Git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steps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284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825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9967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8308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059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5555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687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583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602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165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2583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8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39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245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2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98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8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854009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9838907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12685904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5154021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9480466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4572000"/>
            <a:ext cx="3606800" cy="121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3700" y="4572000"/>
            <a:ext cx="3606800" cy="121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9623710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9073774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8627865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085911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0312760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6780002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38444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7994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7994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635150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9000" y="1295400"/>
            <a:ext cx="1841500" cy="4495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1295400"/>
            <a:ext cx="5372100" cy="4495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9665264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88353702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386486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3120151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41300"/>
            <a:ext cx="7607300" cy="866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1300"/>
            <a:ext cx="7607300" cy="866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218092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5194783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9296596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297676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9753655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0208059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75839494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9726672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866140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8661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264193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05168185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5511035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884834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984500"/>
            <a:ext cx="76073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984500"/>
            <a:ext cx="76073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0021038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1546235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4715319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903809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719215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5677674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7727137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7668500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0470891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27794254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569628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055179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068499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482921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9875592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865481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5407624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7435385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5430661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0" y="487363"/>
            <a:ext cx="14020800" cy="17668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8129642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0" y="487363"/>
            <a:ext cx="3505200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487363"/>
            <a:ext cx="10363200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2331352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06416609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7501840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943939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4572000"/>
            <a:ext cx="3606800" cy="121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3700" y="4572000"/>
            <a:ext cx="3606800" cy="121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296777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7826721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574117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6228437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7989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623214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0855443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5074907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69000" y="1295400"/>
            <a:ext cx="1841500" cy="4495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1295400"/>
            <a:ext cx="5372100" cy="4495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9431859"/>
      </p:ext>
    </p:extLst>
  </p:cSld>
  <p:clrMapOvr>
    <a:masterClrMapping/>
  </p:clrMapOvr>
  <p:transition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012062"/>
      </p:ext>
    </p:extLst>
  </p:cSld>
  <p:clrMapOvr>
    <a:masterClrMapping/>
  </p:clrMapOvr>
  <p:transition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9145263"/>
      </p:ext>
    </p:extLst>
  </p:cSld>
  <p:clrMapOvr>
    <a:masterClrMapping/>
  </p:clrMapOvr>
  <p:transition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04437757"/>
      </p:ext>
    </p:extLst>
  </p:cSld>
  <p:clrMapOvr>
    <a:masterClrMapping/>
  </p:clrMapOvr>
  <p:transition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8911447"/>
      </p:ext>
    </p:extLst>
  </p:cSld>
  <p:clrMapOvr>
    <a:masterClrMapping/>
  </p:clrMapOvr>
  <p:transition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050355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7669928"/>
      </p:ext>
    </p:extLst>
  </p:cSld>
  <p:clrMapOvr>
    <a:masterClrMapping/>
  </p:clrMapOvr>
  <p:transition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155461"/>
      </p:ext>
    </p:extLst>
  </p:cSld>
  <p:clrMapOvr>
    <a:masterClrMapping/>
  </p:clrMapOvr>
  <p:transition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876166"/>
      </p:ext>
    </p:extLst>
  </p:cSld>
  <p:clrMapOvr>
    <a:masterClrMapping/>
  </p:clrMapOvr>
  <p:transition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6605889"/>
      </p:ext>
    </p:extLst>
  </p:cSld>
  <p:clrMapOvr>
    <a:masterClrMapping/>
  </p:clrMapOvr>
  <p:transition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10655424"/>
      </p:ext>
    </p:extLst>
  </p:cSld>
  <p:clrMapOvr>
    <a:masterClrMapping/>
  </p:clrMapOvr>
  <p:transition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8658809"/>
      </p:ext>
    </p:extLst>
  </p:cSld>
  <p:clrMapOvr>
    <a:masterClrMapping/>
  </p:clrMapOvr>
  <p:transition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7994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79946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2624653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0994209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6183808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927634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11" descr="github&quot; Icon - Download for free – Iconduck">
            <a:extLst>
              <a:ext uri="{FF2B5EF4-FFF2-40B4-BE49-F238E27FC236}">
                <a16:creationId xmlns:a16="http://schemas.microsoft.com/office/drawing/2014/main" id="{69D80952-AD7D-26C4-0005-57796982CC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68" y="16042"/>
            <a:ext cx="1283368" cy="128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346444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840269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105967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33638"/>
            <a:ext cx="3841750" cy="58023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33638"/>
            <a:ext cx="1137285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872688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83774201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7963959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8368864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802579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943236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6489145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567461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11" descr="github&quot; Icon - Download for free – Iconduck">
            <a:extLst>
              <a:ext uri="{FF2B5EF4-FFF2-40B4-BE49-F238E27FC236}">
                <a16:creationId xmlns:a16="http://schemas.microsoft.com/office/drawing/2014/main" id="{5EAF588C-B0A6-A4A0-FA41-FC69392524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68" y="16042"/>
            <a:ext cx="1283368" cy="128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3533079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8603320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8308208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7582570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33638"/>
            <a:ext cx="3841750" cy="58023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33638"/>
            <a:ext cx="1137285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9349169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56443728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0343435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26008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2672357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4827326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363952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433638"/>
            <a:ext cx="6934200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812881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262120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019432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7392343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0" y="2433638"/>
            <a:ext cx="1402080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780409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33638"/>
            <a:ext cx="3841750" cy="58023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33638"/>
            <a:ext cx="11372850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64000661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7532117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4474855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834662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7569200"/>
            <a:ext cx="76073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7569200"/>
            <a:ext cx="76073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84756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574268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789932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9180435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2004705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8671439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830148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843094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6400800"/>
            <a:ext cx="3841750" cy="2298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6400800"/>
            <a:ext cx="11372850" cy="2298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8563035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672490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5591653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8460084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7569200"/>
            <a:ext cx="76073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7569200"/>
            <a:ext cx="7607300" cy="1130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45018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11" descr="github&quot; Icon - Download for free – Iconduck">
            <a:extLst>
              <a:ext uri="{FF2B5EF4-FFF2-40B4-BE49-F238E27FC236}">
                <a16:creationId xmlns:a16="http://schemas.microsoft.com/office/drawing/2014/main" id="{AF937A3A-3063-697B-D09D-2AFE64DC84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68" y="16042"/>
            <a:ext cx="1283368" cy="1283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8545375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063698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920062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6323870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0036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1813441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355866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6400800"/>
            <a:ext cx="3841750" cy="22987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6400800"/>
            <a:ext cx="11372850" cy="22987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9445663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006080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754405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920718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101576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45500" y="2984500"/>
            <a:ext cx="36068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04700" y="2984500"/>
            <a:ext cx="36068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1207057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8288937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1657408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1710442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0633884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31920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506405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9981722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10126507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801239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7696031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1649239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984500"/>
            <a:ext cx="76073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04200" y="2984500"/>
            <a:ext cx="76073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011827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5302354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0467509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4457883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012881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57805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5944968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2836981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497013"/>
            <a:ext cx="12192000" cy="31829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4802188"/>
            <a:ext cx="12192000" cy="22082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89586898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9209011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084287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663" y="2279650"/>
            <a:ext cx="14020800" cy="3803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663" y="6119813"/>
            <a:ext cx="14020800" cy="20002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5377712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500" y="2984500"/>
            <a:ext cx="36068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03700" y="2984500"/>
            <a:ext cx="3606800" cy="5473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9139362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487363"/>
            <a:ext cx="14020800" cy="1766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188" y="2241550"/>
            <a:ext cx="6877050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188" y="3340100"/>
            <a:ext cx="6877050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0" y="2241550"/>
            <a:ext cx="6910388" cy="10985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0" y="3340100"/>
            <a:ext cx="6910388" cy="4913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760964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785991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2254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591738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188" y="609600"/>
            <a:ext cx="5243512" cy="2133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10388" y="1316038"/>
            <a:ext cx="8229600" cy="64992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 Light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188" y="2743200"/>
            <a:ext cx="5243512" cy="508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6533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3505443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969750" y="241300"/>
            <a:ext cx="3841750" cy="821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4500" y="241300"/>
            <a:ext cx="11372850" cy="821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328307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B15FB2FD-E7DD-B83A-FD3E-EB243D5D82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829E61A1-6085-0FBD-DAAD-733791337FB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4275" y="0"/>
            <a:ext cx="232727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">
            <a:extLst>
              <a:ext uri="{FF2B5EF4-FFF2-40B4-BE49-F238E27FC236}">
                <a16:creationId xmlns:a16="http://schemas.microsoft.com/office/drawing/2014/main" id="{83B1E79A-528A-0694-9F34-5D19E06DF2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295400"/>
            <a:ext cx="7366000" cy="328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9D51C0C1-C950-DF9A-16D2-D087A25D9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4572000"/>
            <a:ext cx="7366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7D70D0BF-8B4F-45F1-02AD-61C6D12618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41300"/>
            <a:ext cx="15367000" cy="866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>
            <a:extLst>
              <a:ext uri="{FF2B5EF4-FFF2-40B4-BE49-F238E27FC236}">
                <a16:creationId xmlns:a16="http://schemas.microsoft.com/office/drawing/2014/main" id="{F1AB73D7-0C45-6A6F-521D-37D923F5CF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F364196C-FCC2-6BDE-7E7A-220AAB5473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984500"/>
            <a:ext cx="15367000" cy="547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lnSpc>
          <a:spcPct val="120000"/>
        </a:lnSpc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C9D9DB37-A4F1-E27A-236B-BDDCA4BEF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1295400"/>
            <a:ext cx="7366000" cy="328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55B3820A-3D2E-43F8-770B-41D7E4F3FA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4572000"/>
            <a:ext cx="73660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>
            <a:extLst>
              <a:ext uri="{FF2B5EF4-FFF2-40B4-BE49-F238E27FC236}">
                <a16:creationId xmlns:a16="http://schemas.microsoft.com/office/drawing/2014/main" id="{98615E48-42E0-2F3E-27BA-9E045D5FE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85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66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447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828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>
            <a:extLst>
              <a:ext uri="{FF2B5EF4-FFF2-40B4-BE49-F238E27FC236}">
                <a16:creationId xmlns:a16="http://schemas.microsoft.com/office/drawing/2014/main" id="{E5C9A3EE-A76A-6502-14F6-E9850EEDFA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3022600"/>
            <a:ext cx="15367000" cy="309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4490A822-95A5-7324-AD54-A43B375EE3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6959600"/>
            <a:ext cx="15367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66E09C4A-0700-CA6D-17D7-8ACFB1C35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6959600"/>
            <a:ext cx="15367000" cy="120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D00CDA37-E028-C051-934A-0C8825E23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6400800"/>
            <a:ext cx="153670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041A9209-CDF8-6E80-8104-CE9949BD3F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7569200"/>
            <a:ext cx="15367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>
            <a:extLst>
              <a:ext uri="{FF2B5EF4-FFF2-40B4-BE49-F238E27FC236}">
                <a16:creationId xmlns:a16="http://schemas.microsoft.com/office/drawing/2014/main" id="{57593962-89A5-4D17-4094-DC1C66530A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6400800"/>
            <a:ext cx="153670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68AAD5CC-C6BE-01DA-81B7-FBA5B9353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7569200"/>
            <a:ext cx="153670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5538B012-4E1E-A41B-4201-EDAB5CF205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98D7CAFA-AA0C-3F56-AA54-A841B3A2FC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445500" y="2984500"/>
            <a:ext cx="7366000" cy="547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rgbClr val="404140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rgbClr val="404140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rgbClr val="404140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">
            <a:extLst>
              <a:ext uri="{FF2B5EF4-FFF2-40B4-BE49-F238E27FC236}">
                <a16:creationId xmlns:a16="http://schemas.microsoft.com/office/drawing/2014/main" id="{9528B63F-F9F2-A4B6-52A2-F50BCC163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05B8AFC9-C0E2-34D4-597A-C5115288CB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984500"/>
            <a:ext cx="15367000" cy="547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688E3499-04AD-7DCE-7DC3-A8B23B318D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41300"/>
            <a:ext cx="15367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title style</a:t>
            </a: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91A2E19A-4C17-722D-4CB2-1E8E83A10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44500" y="2984500"/>
            <a:ext cx="7366000" cy="547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ill Sans Light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ill Sans Light" charset="0"/>
              </a:rPr>
              <a:t>Second level</a:t>
            </a:r>
          </a:p>
          <a:p>
            <a:pPr lvl="2"/>
            <a:r>
              <a:rPr lang="en-US" altLang="en-US">
                <a:sym typeface="Gill Sans Light" charset="0"/>
              </a:rPr>
              <a:t>Third level</a:t>
            </a:r>
          </a:p>
          <a:p>
            <a:pPr lvl="3"/>
            <a:r>
              <a:rPr lang="en-US" altLang="en-US">
                <a:sym typeface="Gill Sans Light" charset="0"/>
              </a:rPr>
              <a:t>Fourth level</a:t>
            </a:r>
          </a:p>
          <a:p>
            <a:pPr lvl="4"/>
            <a:r>
              <a:rPr lang="en-US" altLang="en-US">
                <a:sym typeface="Gill Sans Light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6600" kern="1200">
          <a:solidFill>
            <a:schemeClr val="tx1"/>
          </a:solidFill>
          <a:latin typeface="+mj-lt"/>
          <a:ea typeface="+mj-ea"/>
          <a:cs typeface="+mj-cs"/>
          <a:sym typeface="Gill Sans Light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6600">
          <a:solidFill>
            <a:schemeClr val="tx1"/>
          </a:solidFill>
          <a:latin typeface="Gill Sans Light" charset="0"/>
          <a:cs typeface="ヒラギノ角ゴ ProN W3" charset="0"/>
          <a:sym typeface="Gill Sans Light" charset="0"/>
        </a:defRPr>
      </a:lvl9pPr>
    </p:titleStyle>
    <p:bodyStyle>
      <a:lvl1pPr marL="3048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1pPr>
      <a:lvl2pPr marL="635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2pPr>
      <a:lvl3pPr marL="1016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3pPr>
      <a:lvl4pPr marL="1397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4pPr>
      <a:lvl5pPr marL="1778000" indent="-304800" algn="l" rtl="0" eaLnBrk="0" fontAlgn="base" hangingPunct="0">
        <a:spcBef>
          <a:spcPts val="3600"/>
        </a:spcBef>
        <a:spcAft>
          <a:spcPct val="0"/>
        </a:spcAft>
        <a:buClr>
          <a:srgbClr val="414141"/>
        </a:buClr>
        <a:buSzPct val="81000"/>
        <a:buFont typeface="Gill Sans Light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  <a:sym typeface="Gill Sans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ang0630/demo-git.gi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khang0630/demo-git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>
            <a:extLst>
              <a:ext uri="{FF2B5EF4-FFF2-40B4-BE49-F238E27FC236}">
                <a16:creationId xmlns:a16="http://schemas.microsoft.com/office/drawing/2014/main" id="{1E97C408-6BC7-5014-14F6-78C12077784A}"/>
              </a:ext>
            </a:extLst>
          </p:cNvPr>
          <p:cNvSpPr>
            <a:spLocks/>
          </p:cNvSpPr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6400" dirty="0">
              <a:solidFill>
                <a:schemeClr val="tx1"/>
              </a:solidFill>
              <a:cs typeface="Gill Sans Light" charset="0"/>
            </a:endParaRPr>
          </a:p>
        </p:txBody>
      </p:sp>
      <p:pic>
        <p:nvPicPr>
          <p:cNvPr id="77830" name="Picture 8" descr="GitHub là gì? Top 7 lợi ích GitHub mang lại cho lập trình viên">
            <a:extLst>
              <a:ext uri="{FF2B5EF4-FFF2-40B4-BE49-F238E27FC236}">
                <a16:creationId xmlns:a16="http://schemas.microsoft.com/office/drawing/2014/main" id="{90B3338B-5009-CC43-0514-D019EFACE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400" y="2209800"/>
            <a:ext cx="9448800" cy="566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dissolv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Chọn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Override the default branch name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…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BDA7BF-727D-1453-85F5-A0FAB0DCC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19488"/>
      </p:ext>
    </p:extLst>
  </p:cSld>
  <p:clrMapOvr>
    <a:masterClrMapping/>
  </p:clrMapOvr>
  <p:transition spd="med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DC9273-6547-6E6A-A624-35355CA9A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52016"/>
      </p:ext>
    </p:extLst>
  </p:cSld>
  <p:clrMapOvr>
    <a:masterClrMapping/>
  </p:clrMapOvr>
  <p:transition spd="med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37A3F-56AF-7CB6-66E9-6E6BE83E6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208274"/>
      </p:ext>
    </p:extLst>
  </p:cSld>
  <p:clrMapOvr>
    <a:masterClrMapping/>
  </p:clrMapOvr>
  <p:transition spd="med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1E57AA-6839-E17C-41D0-C06A688FC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35099"/>
      </p:ext>
    </p:extLst>
  </p:cSld>
  <p:clrMapOvr>
    <a:masterClrMapping/>
  </p:clrMapOvr>
  <p:transition spd="med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99A12-46AE-A628-DEA9-9101C333A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40484"/>
      </p:ext>
    </p:extLst>
  </p:cSld>
  <p:clrMapOvr>
    <a:masterClrMapping/>
  </p:clrMapOvr>
  <p:transition spd="med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E903F3-F1BC-0355-11BF-F8DF1CC0F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55408"/>
      </p:ext>
    </p:extLst>
  </p:cSld>
  <p:clrMapOvr>
    <a:masterClrMapping/>
  </p:clrMapOvr>
  <p:transition spd="med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12919-18C8-FB77-7D53-02FC4C74F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441108"/>
      </p:ext>
    </p:extLst>
  </p:cSld>
  <p:clrMapOvr>
    <a:masterClrMapping/>
  </p:clrMapOvr>
  <p:transition spd="med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50D30-5737-CF62-D9F9-EE6533BEF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86057"/>
      </p:ext>
    </p:extLst>
  </p:cSld>
  <p:clrMapOvr>
    <a:masterClrMapping/>
  </p:clrMapOvr>
  <p:transition spd="med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07090-F444-0C0F-E2CA-96214061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22443"/>
      </p:ext>
    </p:extLst>
  </p:cSld>
  <p:clrMapOvr>
    <a:masterClrMapping/>
  </p:clrMapOvr>
  <p:transition spd="med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Install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FCC3D-AD65-6777-9846-394B8ED4E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21324"/>
      </p:ext>
    </p:extLst>
  </p:cSld>
  <p:clrMapOvr>
    <a:masterClrMapping/>
  </p:clrMapOvr>
  <p:transition spd="med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>
            <a:extLst>
              <a:ext uri="{FF2B5EF4-FFF2-40B4-BE49-F238E27FC236}">
                <a16:creationId xmlns:a16="http://schemas.microsoft.com/office/drawing/2014/main" id="{0F26C545-77A4-C851-736C-60FD952DE935}"/>
              </a:ext>
            </a:extLst>
          </p:cNvPr>
          <p:cNvSpPr>
            <a:spLocks/>
          </p:cNvSpPr>
          <p:nvPr/>
        </p:nvSpPr>
        <p:spPr bwMode="auto">
          <a:xfrm>
            <a:off x="1951038" y="374650"/>
            <a:ext cx="135001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6400">
                <a:solidFill>
                  <a:schemeClr val="tx1"/>
                </a:solidFill>
                <a:cs typeface="Gill Sans Light" charset="0"/>
              </a:rPr>
              <a:t>Contents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AD05C8F-D1AA-E73D-1769-2374D78ADD5E}"/>
              </a:ext>
            </a:extLst>
          </p:cNvPr>
          <p:cNvSpPr>
            <a:spLocks/>
          </p:cNvSpPr>
          <p:nvPr/>
        </p:nvSpPr>
        <p:spPr bwMode="auto">
          <a:xfrm>
            <a:off x="4546599" y="2209800"/>
            <a:ext cx="9448797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marL="914400" indent="-9144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>
              <a:buFont typeface="Gill Sans Light" charset="0"/>
              <a:buAutoNum type="arabicPeriod"/>
            </a:pP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Cài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đặt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Git</a:t>
            </a:r>
          </a:p>
          <a:p>
            <a:pPr eaLnBrk="1" hangingPunct="1">
              <a:buFont typeface="Gill Sans Light" charset="0"/>
              <a:buAutoNum type="arabicPeriod"/>
            </a:pP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Tạo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tài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khoản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Github</a:t>
            </a:r>
            <a:endParaRPr lang="en-US" altLang="en-US" sz="4800" dirty="0">
              <a:solidFill>
                <a:srgbClr val="4D4D4D"/>
              </a:solidFill>
              <a:cs typeface="Gill Sans Light" charset="0"/>
            </a:endParaRPr>
          </a:p>
          <a:p>
            <a:pPr eaLnBrk="1" hangingPunct="1">
              <a:buFont typeface="Gill Sans Light" charset="0"/>
              <a:buAutoNum type="arabicPeriod"/>
            </a:pP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Tạo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Repository</a:t>
            </a:r>
          </a:p>
          <a:p>
            <a:pPr eaLnBrk="1" hangingPunct="1">
              <a:buFont typeface="Gill Sans Light" charset="0"/>
              <a:buAutoNum type="arabicPeriod"/>
            </a:pP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Kết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nối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local Git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với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remote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Github</a:t>
            </a:r>
            <a:endParaRPr lang="en-US" altLang="en-US" sz="4800" dirty="0">
              <a:solidFill>
                <a:srgbClr val="4D4D4D"/>
              </a:solidFill>
              <a:cs typeface="Gill Sans Light" charset="0"/>
            </a:endParaRPr>
          </a:p>
          <a:p>
            <a:pPr eaLnBrk="1" hangingPunct="1">
              <a:buFont typeface="Gill Sans Light" charset="0"/>
              <a:buAutoNum type="arabicPeriod"/>
            </a:pP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Các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lệnh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cơ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bản</a:t>
            </a:r>
            <a:endParaRPr lang="en-US" altLang="en-US" sz="4800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18437" name="Oval 4">
            <a:extLst>
              <a:ext uri="{FF2B5EF4-FFF2-40B4-BE49-F238E27FC236}">
                <a16:creationId xmlns:a16="http://schemas.microsoft.com/office/drawing/2014/main" id="{87D88845-E400-D159-F7EA-BCED641A111D}"/>
              </a:ext>
            </a:extLst>
          </p:cNvPr>
          <p:cNvSpPr>
            <a:spLocks/>
          </p:cNvSpPr>
          <p:nvPr/>
        </p:nvSpPr>
        <p:spPr bwMode="auto">
          <a:xfrm flipH="1">
            <a:off x="14204950" y="3905250"/>
            <a:ext cx="190500" cy="190500"/>
          </a:xfrm>
          <a:prstGeom prst="ellipse">
            <a:avLst/>
          </a:prstGeom>
          <a:solidFill>
            <a:srgbClr val="FFB79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E936A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438" name="Oval 5">
            <a:extLst>
              <a:ext uri="{FF2B5EF4-FFF2-40B4-BE49-F238E27FC236}">
                <a16:creationId xmlns:a16="http://schemas.microsoft.com/office/drawing/2014/main" id="{AF0061A5-92D0-C5DD-9F2B-8A66A33A58BC}"/>
              </a:ext>
            </a:extLst>
          </p:cNvPr>
          <p:cNvSpPr>
            <a:spLocks/>
          </p:cNvSpPr>
          <p:nvPr/>
        </p:nvSpPr>
        <p:spPr bwMode="auto">
          <a:xfrm flipH="1">
            <a:off x="14204950" y="4552950"/>
            <a:ext cx="190500" cy="190500"/>
          </a:xfrm>
          <a:prstGeom prst="ellipse">
            <a:avLst/>
          </a:prstGeom>
          <a:solidFill>
            <a:srgbClr val="FFB79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E936A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439" name="Oval 6">
            <a:extLst>
              <a:ext uri="{FF2B5EF4-FFF2-40B4-BE49-F238E27FC236}">
                <a16:creationId xmlns:a16="http://schemas.microsoft.com/office/drawing/2014/main" id="{77CF02C4-A287-4845-40FB-8B821395D230}"/>
              </a:ext>
            </a:extLst>
          </p:cNvPr>
          <p:cNvSpPr>
            <a:spLocks/>
          </p:cNvSpPr>
          <p:nvPr/>
        </p:nvSpPr>
        <p:spPr bwMode="auto">
          <a:xfrm flipH="1">
            <a:off x="14204950" y="5797550"/>
            <a:ext cx="190500" cy="190500"/>
          </a:xfrm>
          <a:prstGeom prst="ellipse">
            <a:avLst/>
          </a:prstGeom>
          <a:solidFill>
            <a:srgbClr val="FFB79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E936A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440" name="Oval 7">
            <a:extLst>
              <a:ext uri="{FF2B5EF4-FFF2-40B4-BE49-F238E27FC236}">
                <a16:creationId xmlns:a16="http://schemas.microsoft.com/office/drawing/2014/main" id="{D40953D3-6F9E-167B-7B60-3B864EEFEE14}"/>
              </a:ext>
            </a:extLst>
          </p:cNvPr>
          <p:cNvSpPr>
            <a:spLocks/>
          </p:cNvSpPr>
          <p:nvPr/>
        </p:nvSpPr>
        <p:spPr bwMode="auto">
          <a:xfrm flipH="1">
            <a:off x="14204950" y="6623050"/>
            <a:ext cx="190500" cy="190500"/>
          </a:xfrm>
          <a:prstGeom prst="ellipse">
            <a:avLst/>
          </a:prstGeom>
          <a:solidFill>
            <a:srgbClr val="FFB79B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E936A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441" name="Oval 8">
            <a:extLst>
              <a:ext uri="{FF2B5EF4-FFF2-40B4-BE49-F238E27FC236}">
                <a16:creationId xmlns:a16="http://schemas.microsoft.com/office/drawing/2014/main" id="{6DF46381-62CF-4392-34F2-8F6A60687D30}"/>
              </a:ext>
            </a:extLst>
          </p:cNvPr>
          <p:cNvSpPr>
            <a:spLocks/>
          </p:cNvSpPr>
          <p:nvPr/>
        </p:nvSpPr>
        <p:spPr bwMode="auto">
          <a:xfrm flipH="1">
            <a:off x="14204950" y="4159250"/>
            <a:ext cx="190500" cy="190500"/>
          </a:xfrm>
          <a:prstGeom prst="ellipse">
            <a:avLst/>
          </a:prstGeom>
          <a:solidFill>
            <a:srgbClr val="F84D9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442" name="Oval 9">
            <a:extLst>
              <a:ext uri="{FF2B5EF4-FFF2-40B4-BE49-F238E27FC236}">
                <a16:creationId xmlns:a16="http://schemas.microsoft.com/office/drawing/2014/main" id="{4533E94F-72D9-FA0B-0A01-27C4CCD734A0}"/>
              </a:ext>
            </a:extLst>
          </p:cNvPr>
          <p:cNvSpPr>
            <a:spLocks/>
          </p:cNvSpPr>
          <p:nvPr/>
        </p:nvSpPr>
        <p:spPr bwMode="auto">
          <a:xfrm flipH="1">
            <a:off x="14204950" y="4806950"/>
            <a:ext cx="190500" cy="190500"/>
          </a:xfrm>
          <a:prstGeom prst="ellipse">
            <a:avLst/>
          </a:prstGeom>
          <a:solidFill>
            <a:srgbClr val="F84D9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443" name="Oval 10">
            <a:extLst>
              <a:ext uri="{FF2B5EF4-FFF2-40B4-BE49-F238E27FC236}">
                <a16:creationId xmlns:a16="http://schemas.microsoft.com/office/drawing/2014/main" id="{659B914A-6353-19BD-9B54-ECF0F5856588}"/>
              </a:ext>
            </a:extLst>
          </p:cNvPr>
          <p:cNvSpPr>
            <a:spLocks/>
          </p:cNvSpPr>
          <p:nvPr/>
        </p:nvSpPr>
        <p:spPr bwMode="auto">
          <a:xfrm flipH="1">
            <a:off x="14204950" y="5264150"/>
            <a:ext cx="190500" cy="190500"/>
          </a:xfrm>
          <a:prstGeom prst="ellipse">
            <a:avLst/>
          </a:prstGeom>
          <a:solidFill>
            <a:srgbClr val="F84D9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444" name="Oval 11">
            <a:extLst>
              <a:ext uri="{FF2B5EF4-FFF2-40B4-BE49-F238E27FC236}">
                <a16:creationId xmlns:a16="http://schemas.microsoft.com/office/drawing/2014/main" id="{F8B110F5-2CA6-C5AA-5588-D0E7F6E3A31B}"/>
              </a:ext>
            </a:extLst>
          </p:cNvPr>
          <p:cNvSpPr>
            <a:spLocks/>
          </p:cNvSpPr>
          <p:nvPr/>
        </p:nvSpPr>
        <p:spPr bwMode="auto">
          <a:xfrm flipH="1">
            <a:off x="14204950" y="6369050"/>
            <a:ext cx="190500" cy="190500"/>
          </a:xfrm>
          <a:prstGeom prst="ellipse">
            <a:avLst/>
          </a:prstGeom>
          <a:solidFill>
            <a:srgbClr val="F84D9C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445" name="Line 12">
            <a:extLst>
              <a:ext uri="{FF2B5EF4-FFF2-40B4-BE49-F238E27FC236}">
                <a16:creationId xmlns:a16="http://schemas.microsoft.com/office/drawing/2014/main" id="{BB5666C2-8ED6-86D6-E271-A859DDAEDC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00200" y="3665538"/>
            <a:ext cx="0" cy="3478212"/>
          </a:xfrm>
          <a:prstGeom prst="line">
            <a:avLst/>
          </a:prstGeom>
          <a:noFill/>
          <a:ln w="25400">
            <a:solidFill>
              <a:srgbClr val="A3D87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46" name="Oval 13">
            <a:extLst>
              <a:ext uri="{FF2B5EF4-FFF2-40B4-BE49-F238E27FC236}">
                <a16:creationId xmlns:a16="http://schemas.microsoft.com/office/drawing/2014/main" id="{EAA0C10F-7798-E376-04E8-BE90E97F1C62}"/>
              </a:ext>
            </a:extLst>
          </p:cNvPr>
          <p:cNvSpPr>
            <a:spLocks/>
          </p:cNvSpPr>
          <p:nvPr/>
        </p:nvSpPr>
        <p:spPr bwMode="auto">
          <a:xfrm flipH="1">
            <a:off x="14204950" y="4972050"/>
            <a:ext cx="190500" cy="190500"/>
          </a:xfrm>
          <a:prstGeom prst="ellipse">
            <a:avLst/>
          </a:prstGeom>
          <a:solidFill>
            <a:srgbClr val="A3D97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447" name="Oval 14">
            <a:extLst>
              <a:ext uri="{FF2B5EF4-FFF2-40B4-BE49-F238E27FC236}">
                <a16:creationId xmlns:a16="http://schemas.microsoft.com/office/drawing/2014/main" id="{B4A91BA0-23E0-FD4E-9661-C3E0AC448879}"/>
              </a:ext>
            </a:extLst>
          </p:cNvPr>
          <p:cNvSpPr>
            <a:spLocks/>
          </p:cNvSpPr>
          <p:nvPr/>
        </p:nvSpPr>
        <p:spPr bwMode="auto">
          <a:xfrm flipH="1">
            <a:off x="14204950" y="6813550"/>
            <a:ext cx="190500" cy="190500"/>
          </a:xfrm>
          <a:prstGeom prst="ellipse">
            <a:avLst/>
          </a:prstGeom>
          <a:solidFill>
            <a:srgbClr val="A3D979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/>
          </a:p>
        </p:txBody>
      </p:sp>
      <p:sp>
        <p:nvSpPr>
          <p:cNvPr id="18448" name="Line 15">
            <a:extLst>
              <a:ext uri="{FF2B5EF4-FFF2-40B4-BE49-F238E27FC236}">
                <a16:creationId xmlns:a16="http://schemas.microsoft.com/office/drawing/2014/main" id="{EA84CBA0-DD80-A549-20B3-1C08E8918AD2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00200" y="7302500"/>
            <a:ext cx="0" cy="747713"/>
          </a:xfrm>
          <a:prstGeom prst="line">
            <a:avLst/>
          </a:prstGeom>
          <a:noFill/>
          <a:ln w="25400">
            <a:solidFill>
              <a:srgbClr val="A3D879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449" name="Line 16">
            <a:extLst>
              <a:ext uri="{FF2B5EF4-FFF2-40B4-BE49-F238E27FC236}">
                <a16:creationId xmlns:a16="http://schemas.microsoft.com/office/drawing/2014/main" id="{8B574EDE-FEA2-8C79-28A0-7E16321A345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00200" y="2455863"/>
            <a:ext cx="0" cy="1042987"/>
          </a:xfrm>
          <a:prstGeom prst="line">
            <a:avLst/>
          </a:prstGeom>
          <a:noFill/>
          <a:ln w="25400">
            <a:solidFill>
              <a:srgbClr val="A3D879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med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Chờ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cho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đến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khi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cài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đặt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xong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,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chọn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Launch Git Bash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Finish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906B8-7D48-54AB-D4DE-32BCB452F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875547"/>
            <a:ext cx="4435224" cy="3673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B1F61-3E0D-91E2-3897-BBC13D67B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000" y="2875547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209173"/>
      </p:ext>
    </p:extLst>
  </p:cSld>
  <p:clrMapOvr>
    <a:masterClrMapping/>
  </p:clrMapOvr>
  <p:transition spd="med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Kiểm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tra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Git version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bằng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lệnh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:</a:t>
            </a:r>
          </a:p>
          <a:p>
            <a:pPr algn="ctr" eaLnBrk="1" hangingPunct="1"/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51B67D-7A93-5241-F198-8881AF142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62679"/>
      </p:ext>
    </p:extLst>
  </p:cSld>
  <p:clrMapOvr>
    <a:masterClrMapping/>
  </p:clrMapOvr>
  <p:transition spd="med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736600" y="39624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2.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Tạo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tài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khoản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Github</a:t>
            </a:r>
            <a:endParaRPr lang="en-US" altLang="en-US" sz="4800" dirty="0">
              <a:solidFill>
                <a:srgbClr val="4D4D4D"/>
              </a:solidFill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510087"/>
      </p:ext>
    </p:extLst>
  </p:cSld>
  <p:clrMapOvr>
    <a:masterClrMapping/>
  </p:clrMapOvr>
  <p:transition spd="med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-177800" y="76200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Truy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cập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https://github.com/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062F2D-E0BE-874F-8B12-B84F5F5D9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26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125666"/>
      </p:ext>
    </p:extLst>
  </p:cSld>
  <p:clrMapOvr>
    <a:masterClrMapping/>
  </p:clrMapOvr>
  <p:transition spd="med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AFBB6D-85B4-8552-E540-0B0E9FE8B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331" y="1954303"/>
            <a:ext cx="9632515" cy="523539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93A20989-9C1F-9F24-0E5C-EFF02AFE9FBA}"/>
              </a:ext>
            </a:extLst>
          </p:cNvPr>
          <p:cNvSpPr>
            <a:spLocks/>
          </p:cNvSpPr>
          <p:nvPr/>
        </p:nvSpPr>
        <p:spPr bwMode="auto">
          <a:xfrm>
            <a:off x="-177800" y="76200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Nhập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Email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muốn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đăng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ký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Sign up for GitHub</a:t>
            </a:r>
          </a:p>
        </p:txBody>
      </p:sp>
    </p:spTree>
    <p:extLst>
      <p:ext uri="{BB962C8B-B14F-4D97-AF65-F5344CB8AC3E}">
        <p14:creationId xmlns:p14="http://schemas.microsoft.com/office/powerpoint/2010/main" val="3878853191"/>
      </p:ext>
    </p:extLst>
  </p:cSld>
  <p:clrMapOvr>
    <a:masterClrMapping/>
  </p:clrMapOvr>
  <p:transition spd="med"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314474-16F5-E7BC-3C2B-AFFF58F3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-177800" y="76200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2328041225"/>
      </p:ext>
    </p:extLst>
  </p:cSld>
  <p:clrMapOvr>
    <a:masterClrMapping/>
  </p:clrMapOvr>
  <p:transition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-177800" y="76200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Nhập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password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Continue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8A793-877E-85D1-F2A9-A7A0C2A33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98733"/>
      </p:ext>
    </p:extLst>
  </p:cSld>
  <p:clrMapOvr>
    <a:masterClrMapping/>
  </p:clrMapOvr>
  <p:transition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-177800" y="76200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Nhập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username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Continue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795FA6-C9D4-7E06-602D-78D9A319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47236"/>
      </p:ext>
    </p:extLst>
  </p:cSld>
  <p:clrMapOvr>
    <a:masterClrMapping/>
  </p:clrMapOvr>
  <p:transition spd="med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-177800" y="76200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Xác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nhận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lại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nội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dung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đăng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ký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Continue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18C7BC-4325-94C0-22B6-4E8959C0F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413267"/>
      </p:ext>
    </p:extLst>
  </p:cSld>
  <p:clrMapOvr>
    <a:masterClrMapping/>
  </p:clrMapOvr>
  <p:transition spd="med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-177800" y="76200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Verify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86838-60A9-1007-58A9-35C05A1BA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06023"/>
      </p:ext>
    </p:extLst>
  </p:cSld>
  <p:clrMapOvr>
    <a:masterClrMapping/>
  </p:clrMapOvr>
  <p:transition spd="med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736600" y="39624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1.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Cài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đặt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Git</a:t>
            </a:r>
          </a:p>
        </p:txBody>
      </p:sp>
    </p:spTree>
    <p:extLst>
      <p:ext uri="{BB962C8B-B14F-4D97-AF65-F5344CB8AC3E}">
        <p14:creationId xmlns:p14="http://schemas.microsoft.com/office/powerpoint/2010/main" val="2503055115"/>
      </p:ext>
    </p:extLst>
  </p:cSld>
  <p:clrMapOvr>
    <a:masterClrMapping/>
  </p:clrMapOvr>
  <p:transition spd="med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vào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mũi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tên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của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hình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bên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phải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điều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chỉnh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hướng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của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vật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sap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cho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giống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hướng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của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mẫu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(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hình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trái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)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b="1" dirty="0">
                <a:solidFill>
                  <a:srgbClr val="4D4D4D"/>
                </a:solidFill>
                <a:cs typeface="Gill Sans Light" charset="0"/>
              </a:rPr>
              <a:t>Submit.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Lặp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lại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2 hoặc3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bước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như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trên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hoàn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thành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3000" dirty="0" err="1">
                <a:solidFill>
                  <a:srgbClr val="4D4D4D"/>
                </a:solidFill>
                <a:cs typeface="Gill Sans Light" charset="0"/>
              </a:rPr>
              <a:t>bước</a:t>
            </a:r>
            <a:r>
              <a:rPr lang="en-US" altLang="en-US" sz="3000" dirty="0">
                <a:solidFill>
                  <a:srgbClr val="4D4D4D"/>
                </a:solidFill>
                <a:cs typeface="Gill Sans Light" charset="0"/>
              </a:rPr>
              <a:t> Verify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34F841-4357-BC74-C009-89D9FD67F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48809"/>
      </p:ext>
    </p:extLst>
  </p:cSld>
  <p:clrMapOvr>
    <a:masterClrMapping/>
  </p:clrMapOvr>
  <p:transition spd="med"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Sau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khi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Verify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thành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công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, 1 email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sẽ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được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gửi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đến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email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bạn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đang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đăng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ky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,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kiểm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tra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email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nhập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đúng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code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vào</a:t>
            </a:r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3E277AC-1BE6-937A-E21B-298AD20BF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76" r="11957"/>
          <a:stretch/>
        </p:blipFill>
        <p:spPr>
          <a:xfrm>
            <a:off x="12745929" y="2971800"/>
            <a:ext cx="3505200" cy="36945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F6B61-9A61-45B8-18DE-F1BFB835A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50062"/>
      </p:ext>
    </p:extLst>
  </p:cSld>
  <p:clrMapOvr>
    <a:masterClrMapping/>
  </p:clrMapOvr>
  <p:transition spd="med"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Hoàn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thành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các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bước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khảo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sát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tiếp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theo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Continue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53978F-26F6-91C8-F378-AE7AF1744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25562"/>
      </p:ext>
    </p:extLst>
  </p:cSld>
  <p:clrMapOvr>
    <a:masterClrMapping/>
  </p:clrMapOvr>
  <p:transition spd="med"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Continue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3B7148-105A-F549-2AA1-C9BD3C422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92CEA3-B100-886F-50EF-B535D8396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80061"/>
      </p:ext>
    </p:extLst>
  </p:cSld>
  <p:clrMapOvr>
    <a:masterClrMapping/>
  </p:clrMapOvr>
  <p:transition spd="med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sử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dụng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bản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Free,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Continue for free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2CEA3-B100-886F-50EF-B535D839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09727"/>
      </p:ext>
    </p:extLst>
  </p:cSld>
  <p:clrMapOvr>
    <a:masterClrMapping/>
  </p:clrMapOvr>
  <p:transition spd="med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Done!</a:t>
            </a:r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7AB83E-22B6-EAAD-F795-A6F0D21EB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742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24079"/>
      </p:ext>
    </p:extLst>
  </p:cSld>
  <p:clrMapOvr>
    <a:masterClrMapping/>
  </p:clrMapOvr>
  <p:transition spd="med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3.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Tạo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Repository (Repo)</a:t>
            </a:r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pic>
        <p:nvPicPr>
          <p:cNvPr id="1026" name="Picture 2" descr="GitHub Repo Guide – How to Increase Engagement on your Public GitHub  Repositories">
            <a:extLst>
              <a:ext uri="{FF2B5EF4-FFF2-40B4-BE49-F238E27FC236}">
                <a16:creationId xmlns:a16="http://schemas.microsoft.com/office/drawing/2014/main" id="{F93980F8-BD79-F874-A236-E9219018A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139" y="3312695"/>
            <a:ext cx="6327321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486222"/>
      </p:ext>
    </p:extLst>
  </p:cSld>
  <p:clrMapOvr>
    <a:masterClrMapping/>
  </p:clrMapOvr>
  <p:transition spd="med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Create repository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hoặc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username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bên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góc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trên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phải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,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chọn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Your repositories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sau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đó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18A81E-2EDB-7098-928B-44A44E09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85" y="2217821"/>
            <a:ext cx="9632515" cy="5235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4FABB6-4634-F30F-8DB0-76FC940B0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954303"/>
            <a:ext cx="96325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92021"/>
      </p:ext>
    </p:extLst>
  </p:cSld>
  <p:clrMapOvr>
    <a:masterClrMapping/>
  </p:clrMapOvr>
  <p:transition spd="med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Nhập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Repository name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Create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083D9-E28B-EA50-00C3-5A87C997E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122" y="990600"/>
            <a:ext cx="6651756" cy="6877362"/>
          </a:xfrm>
          <a:prstGeom prst="rect">
            <a:avLst/>
          </a:prstGeom>
        </p:spPr>
      </p:pic>
      <p:sp>
        <p:nvSpPr>
          <p:cNvPr id="4" name="Line 10">
            <a:extLst>
              <a:ext uri="{FF2B5EF4-FFF2-40B4-BE49-F238E27FC236}">
                <a16:creationId xmlns:a16="http://schemas.microsoft.com/office/drawing/2014/main" id="{7E2D0B80-9D8E-7D46-DEF7-530694D19D3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136" y="2400300"/>
            <a:ext cx="768350" cy="0"/>
          </a:xfrm>
          <a:prstGeom prst="line">
            <a:avLst/>
          </a:prstGeom>
          <a:noFill/>
          <a:ln w="25400">
            <a:solidFill>
              <a:srgbClr val="80808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9C84B6F7-3B9C-56E3-CD09-E6016F5188E1}"/>
              </a:ext>
            </a:extLst>
          </p:cNvPr>
          <p:cNvSpPr>
            <a:spLocks/>
          </p:cNvSpPr>
          <p:nvPr/>
        </p:nvSpPr>
        <p:spPr bwMode="auto">
          <a:xfrm>
            <a:off x="1041400" y="2133600"/>
            <a:ext cx="250901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r" eaLnBrk="1" hangingPunct="1"/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Nhập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repo name</a:t>
            </a:r>
          </a:p>
        </p:txBody>
      </p:sp>
      <p:sp>
        <p:nvSpPr>
          <p:cNvPr id="7" name="Line 10">
            <a:extLst>
              <a:ext uri="{FF2B5EF4-FFF2-40B4-BE49-F238E27FC236}">
                <a16:creationId xmlns:a16="http://schemas.microsoft.com/office/drawing/2014/main" id="{300FD7C2-A4AC-F25F-8F33-F8F8A1DC7F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6136" y="4076700"/>
            <a:ext cx="768350" cy="0"/>
          </a:xfrm>
          <a:prstGeom prst="line">
            <a:avLst/>
          </a:prstGeom>
          <a:noFill/>
          <a:ln w="25400">
            <a:solidFill>
              <a:srgbClr val="80808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19CFFDF8-3DEC-93BE-F228-AF30C46CDCE9}"/>
              </a:ext>
            </a:extLst>
          </p:cNvPr>
          <p:cNvSpPr>
            <a:spLocks/>
          </p:cNvSpPr>
          <p:nvPr/>
        </p:nvSpPr>
        <p:spPr bwMode="auto">
          <a:xfrm>
            <a:off x="1270000" y="3810000"/>
            <a:ext cx="228041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r" eaLnBrk="1" hangingPunct="1"/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Chọn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loại</a:t>
            </a:r>
            <a:endParaRPr lang="en-US" altLang="en-US" sz="2400" dirty="0">
              <a:solidFill>
                <a:srgbClr val="9A9A9A"/>
              </a:solidFill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218179"/>
      </p:ext>
    </p:extLst>
  </p:cSld>
  <p:clrMapOvr>
    <a:masterClrMapping/>
  </p:clrMapOvr>
  <p:transition spd="med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Done!</a:t>
            </a:r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405B7-A50E-E1AD-7CC4-CA672A34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900" y="506377"/>
            <a:ext cx="9791924" cy="734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74883"/>
      </p:ext>
    </p:extLst>
  </p:cSld>
  <p:clrMapOvr>
    <a:masterClrMapping/>
  </p:clrMapOvr>
  <p:transition spd="med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Truy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cập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  <a:hlinkClick r:id="rId3"/>
              </a:rPr>
              <a:t>https://git-scm.com/downloads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download git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8498A-5E24-1E3F-90AD-34F86797F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560095"/>
            <a:ext cx="9632515" cy="52353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A7225D-5107-A770-6F05-D6622003B6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3752"/>
          <a:stretch/>
        </p:blipFill>
        <p:spPr>
          <a:xfrm>
            <a:off x="9575800" y="2209800"/>
            <a:ext cx="6381315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526029"/>
      </p:ext>
    </p:extLst>
  </p:cSld>
  <p:clrMapOvr>
    <a:masterClrMapping/>
  </p:clrMapOvr>
  <p:transition spd="med"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4.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Kết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nối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local Git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với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remote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Github</a:t>
            </a:r>
            <a:endParaRPr lang="en-US" altLang="en-US" sz="4800" dirty="0">
              <a:solidFill>
                <a:srgbClr val="4D4D4D"/>
              </a:solidFill>
              <a:cs typeface="Gill Sans Light" charset="0"/>
            </a:endParaRPr>
          </a:p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pic>
        <p:nvPicPr>
          <p:cNvPr id="4" name="Picture 2" descr="Git-it Guide">
            <a:extLst>
              <a:ext uri="{FF2B5EF4-FFF2-40B4-BE49-F238E27FC236}">
                <a16:creationId xmlns:a16="http://schemas.microsoft.com/office/drawing/2014/main" id="{12524110-EF35-A6CA-CEFC-EC9870374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305" y="1600200"/>
            <a:ext cx="7815389" cy="512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103009"/>
      </p:ext>
    </p:extLst>
  </p:cSld>
  <p:clrMapOvr>
    <a:masterClrMapping/>
  </p:clrMapOvr>
  <p:transition spd="med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Tạo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chỉnh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sửa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files ở local</a:t>
            </a:r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710416A-DA25-D28F-9BFC-18FE403CF068}"/>
              </a:ext>
            </a:extLst>
          </p:cNvPr>
          <p:cNvSpPr>
            <a:spLocks/>
          </p:cNvSpPr>
          <p:nvPr/>
        </p:nvSpPr>
        <p:spPr bwMode="auto">
          <a:xfrm>
            <a:off x="736600" y="2819400"/>
            <a:ext cx="14782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Tại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màn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hình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Git Bash,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chạy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lần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lượt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2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lệnh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sau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:</a:t>
            </a:r>
          </a:p>
          <a:p>
            <a:pPr eaLnBrk="1" hangingPunct="1"/>
            <a:endParaRPr lang="en-US" altLang="en-US" sz="4800" dirty="0">
              <a:solidFill>
                <a:srgbClr val="4D4D4D"/>
              </a:solidFill>
              <a:cs typeface="Gill Sans Light" charset="0"/>
            </a:endParaRPr>
          </a:p>
          <a:p>
            <a:pPr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git config --global user.name “your user name“</a:t>
            </a:r>
          </a:p>
          <a:p>
            <a:pPr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git config --global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user.email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"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youremail@xxx.yyy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4033368254"/>
      </p:ext>
    </p:extLst>
  </p:cSld>
  <p:clrMapOvr>
    <a:masterClrMapping/>
  </p:clrMapOvr>
  <p:transition spd="med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A1BC2C3-9FAF-9A64-5030-6790437FBCA3}"/>
              </a:ext>
            </a:extLst>
          </p:cNvPr>
          <p:cNvSpPr>
            <a:spLocks/>
          </p:cNvSpPr>
          <p:nvPr/>
        </p:nvSpPr>
        <p:spPr bwMode="auto">
          <a:xfrm>
            <a:off x="736600" y="1752600"/>
            <a:ext cx="15316200" cy="693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Tại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màn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hình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Git Bash,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tiến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hành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tạo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files, add, commit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push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lên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Github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.</a:t>
            </a:r>
          </a:p>
          <a:p>
            <a:pPr eaLnBrk="1" hangingPunct="1"/>
            <a:endParaRPr lang="en-US" altLang="en-US" sz="4000" dirty="0">
              <a:solidFill>
                <a:srgbClr val="4D4D4D"/>
              </a:solidFill>
              <a:cs typeface="Gill Sans Light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$ git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init</a:t>
            </a:r>
            <a:endParaRPr lang="en-US" altLang="en-US" sz="4000" dirty="0">
              <a:solidFill>
                <a:srgbClr val="4D4D4D"/>
              </a:solidFill>
              <a:cs typeface="Gill Sans Light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$ echo “create first file” &gt;&gt; index.html</a:t>
            </a:r>
            <a:endParaRPr lang="en-US" altLang="en-US" sz="2000" dirty="0">
              <a:solidFill>
                <a:srgbClr val="4D4D4D"/>
              </a:solidFill>
              <a:cs typeface="Gill Sans Light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$ git add .</a:t>
            </a:r>
          </a:p>
          <a:p>
            <a:pPr eaLnBrk="1" hangingPunct="1"/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$ git commit –m “first commit”</a:t>
            </a:r>
          </a:p>
          <a:p>
            <a:pPr eaLnBrk="1" hangingPunct="1"/>
            <a:endParaRPr lang="en-US" altLang="en-US" sz="4000" dirty="0">
              <a:solidFill>
                <a:srgbClr val="4D4D4D"/>
              </a:solidFill>
              <a:cs typeface="Gill Sans Light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$ git branch -M main</a:t>
            </a:r>
          </a:p>
          <a:p>
            <a:pPr eaLnBrk="1" hangingPunct="1"/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$ git remote add origin 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  <a:hlinkClick r:id="rId3"/>
              </a:rPr>
              <a:t>https://github.com/&lt;your account&gt;/demo-git.git</a:t>
            </a:r>
            <a:endParaRPr lang="en-US" altLang="en-US" sz="4000" dirty="0">
              <a:solidFill>
                <a:srgbClr val="4D4D4D"/>
              </a:solidFill>
              <a:cs typeface="Gill Sans Light" charset="0"/>
            </a:endParaRPr>
          </a:p>
          <a:p>
            <a:pPr eaLnBrk="1" hangingPunct="1"/>
            <a:endParaRPr lang="en-US" altLang="en-US" sz="4000" dirty="0">
              <a:solidFill>
                <a:srgbClr val="4D4D4D"/>
              </a:solidFill>
              <a:cs typeface="Gill Sans Light" charset="0"/>
            </a:endParaRPr>
          </a:p>
          <a:p>
            <a:pPr eaLnBrk="1" hangingPunct="1"/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$ git push -u origin main</a:t>
            </a:r>
          </a:p>
        </p:txBody>
      </p:sp>
      <p:sp>
        <p:nvSpPr>
          <p:cNvPr id="13" name="Line 8">
            <a:extLst>
              <a:ext uri="{FF2B5EF4-FFF2-40B4-BE49-F238E27FC236}">
                <a16:creationId xmlns:a16="http://schemas.microsoft.com/office/drawing/2014/main" id="{3A40DAB0-3761-6BE2-4A1B-8A72204BD4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299200" y="8305800"/>
            <a:ext cx="868363" cy="0"/>
          </a:xfrm>
          <a:prstGeom prst="line">
            <a:avLst/>
          </a:prstGeom>
          <a:noFill/>
          <a:ln w="25400">
            <a:solidFill>
              <a:srgbClr val="80808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BA6FC9E-FB3C-FBC2-1E12-BE5A195F1246}"/>
              </a:ext>
            </a:extLst>
          </p:cNvPr>
          <p:cNvSpPr>
            <a:spLocks/>
          </p:cNvSpPr>
          <p:nvPr/>
        </p:nvSpPr>
        <p:spPr bwMode="auto">
          <a:xfrm>
            <a:off x="7823200" y="7810501"/>
            <a:ext cx="7924800" cy="990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Do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là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lần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đầu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tiên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kết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nối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local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với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github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,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vì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thế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bạn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sẽ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chờ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1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vài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giây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và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bận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được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yêu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cầu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b="1" dirty="0">
                <a:solidFill>
                  <a:srgbClr val="9A9A9A"/>
                </a:solidFill>
                <a:cs typeface="Gill Sans Light" charset="0"/>
              </a:rPr>
              <a:t>authenticate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(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xác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thực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)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tài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khoản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Github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của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bạn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.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Xem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xác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thực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ở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trang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kế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tiếp</a:t>
            </a:r>
            <a:endParaRPr lang="en-US" altLang="en-US" sz="2400" dirty="0">
              <a:solidFill>
                <a:srgbClr val="9A9A9A"/>
              </a:solidFill>
              <a:cs typeface="Gill Sans Light" charset="0"/>
            </a:endParaRPr>
          </a:p>
        </p:txBody>
      </p:sp>
      <p:sp>
        <p:nvSpPr>
          <p:cNvPr id="15" name="Line 8">
            <a:extLst>
              <a:ext uri="{FF2B5EF4-FFF2-40B4-BE49-F238E27FC236}">
                <a16:creationId xmlns:a16="http://schemas.microsoft.com/office/drawing/2014/main" id="{668FE912-17CF-E23C-2E74-089DD7B7F80C}"/>
              </a:ext>
            </a:extLst>
          </p:cNvPr>
          <p:cNvSpPr>
            <a:spLocks noChangeShapeType="1"/>
          </p:cNvSpPr>
          <p:nvPr/>
        </p:nvSpPr>
        <p:spPr bwMode="auto">
          <a:xfrm>
            <a:off x="8661400" y="4038600"/>
            <a:ext cx="868363" cy="0"/>
          </a:xfrm>
          <a:prstGeom prst="line">
            <a:avLst/>
          </a:prstGeom>
          <a:noFill/>
          <a:ln w="25400">
            <a:solidFill>
              <a:srgbClr val="80808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FA5DCCE5-BB47-9B2C-A802-B1EAC6916E41}"/>
              </a:ext>
            </a:extLst>
          </p:cNvPr>
          <p:cNvSpPr>
            <a:spLocks/>
          </p:cNvSpPr>
          <p:nvPr/>
        </p:nvSpPr>
        <p:spPr bwMode="auto">
          <a:xfrm>
            <a:off x="9834563" y="3478563"/>
            <a:ext cx="4265863" cy="102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Tạo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file index.html. </a:t>
            </a:r>
          </a:p>
          <a:p>
            <a:pPr eaLnBrk="1" hangingPunct="1"/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Bạn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có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thể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sử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dụng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bất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kỳ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công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cụ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nào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khác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để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tạo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file</a:t>
            </a:r>
          </a:p>
        </p:txBody>
      </p:sp>
      <p:sp>
        <p:nvSpPr>
          <p:cNvPr id="17" name="Line 8">
            <a:extLst>
              <a:ext uri="{FF2B5EF4-FFF2-40B4-BE49-F238E27FC236}">
                <a16:creationId xmlns:a16="http://schemas.microsoft.com/office/drawing/2014/main" id="{B512CA78-141D-B631-4DBE-75B6ED6231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6800" y="6438898"/>
            <a:ext cx="868363" cy="0"/>
          </a:xfrm>
          <a:prstGeom prst="line">
            <a:avLst/>
          </a:prstGeom>
          <a:noFill/>
          <a:ln w="25400">
            <a:solidFill>
              <a:srgbClr val="808080"/>
            </a:solidFill>
            <a:miter lim="800000"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8" name="Rectangle 9">
            <a:extLst>
              <a:ext uri="{FF2B5EF4-FFF2-40B4-BE49-F238E27FC236}">
                <a16:creationId xmlns:a16="http://schemas.microsoft.com/office/drawing/2014/main" id="{E832856B-D6A4-0094-27E1-0EEF393468A1}"/>
              </a:ext>
            </a:extLst>
          </p:cNvPr>
          <p:cNvSpPr>
            <a:spLocks/>
          </p:cNvSpPr>
          <p:nvPr/>
        </p:nvSpPr>
        <p:spPr bwMode="auto">
          <a:xfrm>
            <a:off x="7291137" y="5943601"/>
            <a:ext cx="7085263" cy="761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Đổi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tên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nhánh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master </a:t>
            </a:r>
            <a:r>
              <a:rPr lang="en-US" altLang="en-US" sz="2400" dirty="0" err="1">
                <a:solidFill>
                  <a:srgbClr val="9A9A9A"/>
                </a:solidFill>
                <a:cs typeface="Gill Sans Light" charset="0"/>
              </a:rPr>
              <a:t>thành</a:t>
            </a:r>
            <a:r>
              <a:rPr lang="en-US" altLang="en-US" sz="2400" dirty="0">
                <a:solidFill>
                  <a:srgbClr val="9A9A9A"/>
                </a:solidFill>
                <a:cs typeface="Gill Sans Light" charset="0"/>
              </a:rPr>
              <a:t> main.</a:t>
            </a:r>
          </a:p>
          <a:p>
            <a:pPr eaLnBrk="1" hangingPunct="1"/>
            <a:r>
              <a:rPr lang="en-US" altLang="en-US" sz="2400" b="1" dirty="0" err="1">
                <a:solidFill>
                  <a:srgbClr val="9A9A9A"/>
                </a:solidFill>
                <a:cs typeface="Gill Sans Light" charset="0"/>
              </a:rPr>
              <a:t>Chỉ</a:t>
            </a:r>
            <a:r>
              <a:rPr lang="en-US" altLang="en-US" sz="2400" b="1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b="1" dirty="0" err="1">
                <a:solidFill>
                  <a:srgbClr val="9A9A9A"/>
                </a:solidFill>
                <a:cs typeface="Gill Sans Light" charset="0"/>
              </a:rPr>
              <a:t>chạy</a:t>
            </a:r>
            <a:r>
              <a:rPr lang="en-US" altLang="en-US" sz="2400" b="1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b="1" dirty="0" err="1">
                <a:solidFill>
                  <a:srgbClr val="9A9A9A"/>
                </a:solidFill>
                <a:cs typeface="Gill Sans Light" charset="0"/>
              </a:rPr>
              <a:t>lần</a:t>
            </a:r>
            <a:r>
              <a:rPr lang="en-US" altLang="en-US" sz="2400" b="1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b="1" dirty="0" err="1">
                <a:solidFill>
                  <a:srgbClr val="9A9A9A"/>
                </a:solidFill>
                <a:cs typeface="Gill Sans Light" charset="0"/>
              </a:rPr>
              <a:t>đầu</a:t>
            </a:r>
            <a:r>
              <a:rPr lang="en-US" altLang="en-US" sz="2400" b="1" dirty="0">
                <a:solidFill>
                  <a:srgbClr val="9A9A9A"/>
                </a:solidFill>
                <a:cs typeface="Gill Sans Light" charset="0"/>
              </a:rPr>
              <a:t> </a:t>
            </a:r>
            <a:r>
              <a:rPr lang="en-US" altLang="en-US" sz="2400" b="1" dirty="0" err="1">
                <a:solidFill>
                  <a:srgbClr val="9A9A9A"/>
                </a:solidFill>
                <a:cs typeface="Gill Sans Light" charset="0"/>
              </a:rPr>
              <a:t>tiên</a:t>
            </a:r>
            <a:endParaRPr lang="en-US" altLang="en-US" sz="2400" b="1" dirty="0">
              <a:solidFill>
                <a:srgbClr val="9A9A9A"/>
              </a:solidFill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856727"/>
      </p:ext>
    </p:extLst>
  </p:cSld>
  <p:clrMapOvr>
    <a:masterClrMapping/>
  </p:clrMapOvr>
  <p:transition spd="med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Các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lệnh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tiến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hành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push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lên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remote</a:t>
            </a:r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71E74E-EB4C-9547-793B-286032562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858" y="2598249"/>
            <a:ext cx="7186283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7323"/>
      </p:ext>
    </p:extLst>
  </p:cSld>
  <p:clrMapOvr>
    <a:masterClrMapping/>
  </p:clrMapOvr>
  <p:transition spd="med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Bạn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được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yêu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cầu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xác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thực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tài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khoản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Github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. </a:t>
            </a:r>
          </a:p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Chọn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Sign in with your browser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EE344-E88E-73D8-1285-28B0EBA1F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576" y="2849731"/>
            <a:ext cx="4000847" cy="344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30982"/>
      </p:ext>
    </p:extLst>
  </p:cSld>
  <p:clrMapOvr>
    <a:masterClrMapping/>
  </p:clrMapOvr>
  <p:transition spd="med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Authorize git-ecosystem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E6BF97-8EC3-EF0F-964B-85DFD9892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924" y="1622804"/>
            <a:ext cx="5220152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29116"/>
      </p:ext>
    </p:extLst>
  </p:cSld>
  <p:clrMapOvr>
    <a:masterClrMapping/>
  </p:clrMapOvr>
  <p:transition spd="med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Xác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thực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thành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công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!</a:t>
            </a:r>
          </a:p>
          <a:p>
            <a:pPr algn="ctr" eaLnBrk="1" hangingPunct="1"/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Sau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khi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xác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thực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thành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công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,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lệnh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b="1" dirty="0">
                <a:solidFill>
                  <a:srgbClr val="4D4D4D"/>
                </a:solidFill>
                <a:cs typeface="Gill Sans Light" charset="0"/>
              </a:rPr>
              <a:t>push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sẽ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cập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nhật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file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lên</a:t>
            </a:r>
            <a:r>
              <a:rPr lang="en-US" altLang="en-US" sz="40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000" dirty="0" err="1">
                <a:solidFill>
                  <a:srgbClr val="4D4D4D"/>
                </a:solidFill>
                <a:cs typeface="Gill Sans Light" charset="0"/>
              </a:rPr>
              <a:t>github</a:t>
            </a:r>
            <a:endParaRPr lang="en-US" altLang="en-US" sz="4000" dirty="0">
              <a:solidFill>
                <a:srgbClr val="4D4D4D"/>
              </a:solidFill>
              <a:cs typeface="Gill Sans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E14C5-07EE-C1BF-7807-701B224C2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2205789"/>
            <a:ext cx="6134632" cy="2583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B055E-095D-376B-7F6F-0C3E85A32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00" y="4968285"/>
            <a:ext cx="6425089" cy="214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07334"/>
      </p:ext>
    </p:extLst>
  </p:cSld>
  <p:clrMapOvr>
    <a:masterClrMapping/>
  </p:clrMapOvr>
  <p:transition spd="med"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93E19-371D-A0F7-42BE-F02B49950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400" y="3124200"/>
            <a:ext cx="7572112" cy="242235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7DDD2EA-4708-DF64-1336-0F3A0D6713A8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github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của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bạn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kiểm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tra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files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đã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được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push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lên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.</a:t>
            </a:r>
          </a:p>
          <a:p>
            <a:pPr algn="ctr"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(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vd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: 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  <a:hlinkClick r:id="rId4"/>
              </a:rPr>
              <a:t>https://github.com/khang0630/demo-git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)</a:t>
            </a:r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162"/>
      </p:ext>
    </p:extLst>
  </p:cSld>
  <p:clrMapOvr>
    <a:masterClrMapping/>
  </p:clrMapOvr>
  <p:transition spd="med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736600" y="39624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5.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Các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lệnh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cơ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bản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thường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dùng</a:t>
            </a:r>
            <a:endParaRPr lang="en-US" altLang="en-US" sz="4800" dirty="0">
              <a:solidFill>
                <a:srgbClr val="4D4D4D"/>
              </a:solidFill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23602"/>
      </p:ext>
    </p:extLst>
  </p:cSld>
  <p:clrMapOvr>
    <a:masterClrMapping/>
  </p:clrMapOvr>
  <p:transition spd="med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431800" y="2209800"/>
            <a:ext cx="15621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endParaRPr lang="en-US" altLang="en-US" sz="4800" b="1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86CFE51D-7D46-D60E-A6C2-41F4B5285584}"/>
              </a:ext>
            </a:extLst>
          </p:cNvPr>
          <p:cNvSpPr>
            <a:spLocks/>
          </p:cNvSpPr>
          <p:nvPr/>
        </p:nvSpPr>
        <p:spPr bwMode="auto">
          <a:xfrm>
            <a:off x="1011989" y="2895600"/>
            <a:ext cx="6277811" cy="1447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$ git add &lt;file/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dir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&gt;</a:t>
            </a:r>
          </a:p>
          <a:p>
            <a:pPr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$ git commit –m “msg”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7FA9ED-C223-E891-C94F-129C30FED3B1}"/>
              </a:ext>
            </a:extLst>
          </p:cNvPr>
          <p:cNvSpPr>
            <a:spLocks/>
          </p:cNvSpPr>
          <p:nvPr/>
        </p:nvSpPr>
        <p:spPr bwMode="auto">
          <a:xfrm>
            <a:off x="1050958" y="4689909"/>
            <a:ext cx="6238842" cy="2506579"/>
          </a:xfrm>
          <a:prstGeom prst="rect">
            <a:avLst/>
          </a:prstGeom>
          <a:solidFill>
            <a:srgbClr val="FFE9A3"/>
          </a:solidFill>
          <a:ln>
            <a:noFill/>
          </a:ln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$ git status</a:t>
            </a:r>
          </a:p>
          <a:p>
            <a:pPr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$ git log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57598BE-9CA5-987C-20CA-0FD488F20D2C}"/>
              </a:ext>
            </a:extLst>
          </p:cNvPr>
          <p:cNvSpPr>
            <a:spLocks/>
          </p:cNvSpPr>
          <p:nvPr/>
        </p:nvSpPr>
        <p:spPr bwMode="auto">
          <a:xfrm>
            <a:off x="660400" y="7620000"/>
            <a:ext cx="14782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Các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lệnh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căn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bản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thường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dùng</a:t>
            </a:r>
            <a:endParaRPr lang="en-US" altLang="en-US" sz="4800" dirty="0">
              <a:solidFill>
                <a:srgbClr val="4D4D4D"/>
              </a:solidFill>
              <a:cs typeface="Gill Sans Light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F9A409E-26C1-4D51-EC60-60AE5C7A1C88}"/>
              </a:ext>
            </a:extLst>
          </p:cNvPr>
          <p:cNvSpPr>
            <a:spLocks/>
          </p:cNvSpPr>
          <p:nvPr/>
        </p:nvSpPr>
        <p:spPr bwMode="auto">
          <a:xfrm>
            <a:off x="8102600" y="1628274"/>
            <a:ext cx="7807158" cy="26381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$ git push origin &lt;branch-name&gt;</a:t>
            </a:r>
          </a:p>
          <a:p>
            <a:pPr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$ git pull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orgin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&lt;branch-name&gt;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8239D68D-5538-24E2-3974-F3232932F252}"/>
              </a:ext>
            </a:extLst>
          </p:cNvPr>
          <p:cNvSpPr>
            <a:spLocks/>
          </p:cNvSpPr>
          <p:nvPr/>
        </p:nvSpPr>
        <p:spPr bwMode="auto">
          <a:xfrm>
            <a:off x="8129270" y="4689910"/>
            <a:ext cx="7772400" cy="250657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$ git branch &lt;branch-name&gt;</a:t>
            </a:r>
          </a:p>
          <a:p>
            <a:pPr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$ git checkout &lt;branch-name&gt;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8E8720B-94AF-9A1C-06F8-62117F17DF36}"/>
              </a:ext>
            </a:extLst>
          </p:cNvPr>
          <p:cNvSpPr>
            <a:spLocks/>
          </p:cNvSpPr>
          <p:nvPr/>
        </p:nvSpPr>
        <p:spPr bwMode="auto">
          <a:xfrm>
            <a:off x="1031473" y="1628274"/>
            <a:ext cx="6277811" cy="11911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$ git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init</a:t>
            </a:r>
            <a:endParaRPr lang="en-US" altLang="en-US" sz="4800" dirty="0">
              <a:solidFill>
                <a:srgbClr val="4D4D4D"/>
              </a:solidFill>
              <a:cs typeface="Gill Sans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269292"/>
      </p:ext>
    </p:extLst>
  </p:cSld>
  <p:clrMapOvr>
    <a:masterClrMapping/>
  </p:clrMapOvr>
  <p:transition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Double click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vào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file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vừa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tải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cài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đặt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.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CDF81C-4792-8E0A-4D1F-37C3D9663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99336"/>
      </p:ext>
    </p:extLst>
  </p:cSld>
  <p:clrMapOvr>
    <a:masterClrMapping/>
  </p:clrMapOvr>
  <p:transition spd="med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Chọn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đường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dẫn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cài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đặt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,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có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thể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361AC-B929-F13B-6A1C-F9C1DB130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70246"/>
      </p:ext>
    </p:extLst>
  </p:cSld>
  <p:clrMapOvr>
    <a:masterClrMapping/>
  </p:clrMapOvr>
  <p:transition spd="med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164C3-23A1-A23E-1C09-3D0C2745F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10578"/>
      </p:ext>
    </p:extLst>
  </p:cSld>
  <p:clrMapOvr>
    <a:masterClrMapping/>
  </p:clrMapOvr>
  <p:transition spd="med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định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6F33A-16ED-AF16-1A55-C3DEF472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33108"/>
      </p:ext>
    </p:extLst>
  </p:cSld>
  <p:clrMapOvr>
    <a:masterClrMapping/>
  </p:clrMapOvr>
  <p:transition spd="med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1440D5C-CEDC-1E61-784B-FC0CBC4115A8}"/>
              </a:ext>
            </a:extLst>
          </p:cNvPr>
          <p:cNvSpPr>
            <a:spLocks/>
          </p:cNvSpPr>
          <p:nvPr/>
        </p:nvSpPr>
        <p:spPr bwMode="auto">
          <a:xfrm>
            <a:off x="736600" y="7620000"/>
            <a:ext cx="1470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1pPr>
            <a:lvl2pPr marL="742950" indent="-28575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2pPr>
            <a:lvl3pPr marL="11430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3pPr>
            <a:lvl4pPr marL="16002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4pPr>
            <a:lvl5pPr marL="2057400" indent="-228600"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rgbClr val="414141"/>
                </a:solidFill>
                <a:latin typeface="Gill Sans Light" charset="0"/>
                <a:cs typeface="ヒラギノ角ゴ ProN W3" charset="0"/>
                <a:sym typeface="Gill Sans Light" charset="0"/>
              </a:defRPr>
            </a:lvl9pPr>
          </a:lstStyle>
          <a:p>
            <a:pPr algn="ctr" eaLnBrk="1" hangingPunct="1"/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vàp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dropbox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để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chọn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editor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mặc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đinhk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và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dirty="0" err="1">
                <a:solidFill>
                  <a:srgbClr val="4D4D4D"/>
                </a:solidFill>
                <a:cs typeface="Gill Sans Light" charset="0"/>
              </a:rPr>
              <a:t>bấm</a:t>
            </a:r>
            <a:r>
              <a:rPr lang="en-US" altLang="en-US" sz="4800" dirty="0">
                <a:solidFill>
                  <a:srgbClr val="4D4D4D"/>
                </a:solidFill>
                <a:cs typeface="Gill Sans Light" charset="0"/>
              </a:rPr>
              <a:t> </a:t>
            </a:r>
            <a:r>
              <a:rPr lang="en-US" altLang="en-US" sz="4800" b="1" dirty="0">
                <a:solidFill>
                  <a:srgbClr val="4D4D4D"/>
                </a:solidFill>
                <a:cs typeface="Gill Sans Light" charset="0"/>
              </a:rPr>
              <a:t>Next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0CB2AA-E1E5-F7AC-F207-13D7CA8D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388" y="2735421"/>
            <a:ext cx="4435224" cy="36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50938"/>
      </p:ext>
    </p:extLst>
  </p:cSld>
  <p:clrMapOvr>
    <a:masterClrMapping/>
  </p:clrMapOvr>
  <p:transition spd="med">
    <p:dissolve/>
  </p:transition>
</p:sld>
</file>

<file path=ppt/theme/theme1.xml><?xml version="1.0" encoding="utf-8"?>
<a:theme xmlns:a="http://schemas.openxmlformats.org/drawingml/2006/main" name="Title - Top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Photo - Vertic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itle &amp; Bullets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Blank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- Dar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Blank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Photo - Vertic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Vertical - Dar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Vertic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Title - Top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Top - Dar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Top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- Center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- Center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- Cen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hoto - Horizontal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hoto - Horizontal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Photo - Horizontal - Dar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Photo - Horizontal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&amp; Subtitle - Photo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itle &amp; Subtitle - Photo - Dark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- Photo - Dark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Subtitle - Photo - 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itle &amp; Bullets - Righ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Righ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R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itle &amp; Bullets - 2 Column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2 Column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2 Colum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itle &amp; Bullets - Left">
  <a:themeElements>
    <a:clrScheme name="">
      <a:dk1>
        <a:srgbClr val="414141"/>
      </a:dk1>
      <a:lt1>
        <a:srgbClr val="FFFFFF"/>
      </a:lt1>
      <a:dk2>
        <a:srgbClr val="000000"/>
      </a:dk2>
      <a:lt2>
        <a:srgbClr val="808080"/>
      </a:lt2>
      <a:accent1>
        <a:srgbClr val="6C7472"/>
      </a:accent1>
      <a:accent2>
        <a:srgbClr val="333399"/>
      </a:accent2>
      <a:accent3>
        <a:srgbClr val="FFFFFF"/>
      </a:accent3>
      <a:accent4>
        <a:srgbClr val="363636"/>
      </a:accent4>
      <a:accent5>
        <a:srgbClr val="BABCBC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 - Left">
      <a:majorFont>
        <a:latin typeface="Gill Sans Light"/>
        <a:ea typeface=""/>
        <a:cs typeface="ヒラギノ角ゴ ProN W3"/>
      </a:majorFont>
      <a:minorFont>
        <a:latin typeface="Gill Sans Light"/>
        <a:ea typeface="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6C747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3800" b="0" i="0" u="none" strike="noStrike" cap="none" normalizeH="0" baseline="0" smtClean="0">
            <a:ln>
              <a:noFill/>
            </a:ln>
            <a:solidFill>
              <a:srgbClr val="414141"/>
            </a:solidFill>
            <a:effectLst/>
            <a:latin typeface="Gill Sans Light" charset="0"/>
            <a:cs typeface="ヒラギノ角ゴ ProN W3" charset="0"/>
            <a:sym typeface="Gill Sans Light" charset="0"/>
          </a:defRPr>
        </a:defPPr>
      </a:lstStyle>
    </a:lnDef>
  </a:objectDefaults>
  <a:extraClrSchemeLst>
    <a:extraClrScheme>
      <a:clrScheme name="Title &amp; Bullets - Lef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5685</TotalTime>
  <Pages>0</Pages>
  <Words>745</Words>
  <Characters>0</Characters>
  <Application>Microsoft Office PowerPoint</Application>
  <PresentationFormat>Custom</PresentationFormat>
  <Lines>0</Lines>
  <Paragraphs>93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15</vt:i4>
      </vt:variant>
      <vt:variant>
        <vt:lpstr>Slide Titles</vt:lpstr>
      </vt:variant>
      <vt:variant>
        <vt:i4>49</vt:i4>
      </vt:variant>
    </vt:vector>
  </HeadingPairs>
  <TitlesOfParts>
    <vt:vector size="66" baseType="lpstr">
      <vt:lpstr>Gill Sans Light</vt:lpstr>
      <vt:lpstr>Arial</vt:lpstr>
      <vt:lpstr>Title - Top</vt:lpstr>
      <vt:lpstr>Title - Center</vt:lpstr>
      <vt:lpstr>Photo - Horizontal</vt:lpstr>
      <vt:lpstr>Photo - Horizontal - Dark</vt:lpstr>
      <vt:lpstr>Title &amp; Subtitle - Photo</vt:lpstr>
      <vt:lpstr>Title &amp; Subtitle - Photo - Dark</vt:lpstr>
      <vt:lpstr>Title &amp; Bullets - Right</vt:lpstr>
      <vt:lpstr>Title &amp; Bullets - 2 Column</vt:lpstr>
      <vt:lpstr>Title &amp; Bullets - Left</vt:lpstr>
      <vt:lpstr>Photo - Vertical</vt:lpstr>
      <vt:lpstr>Bullets</vt:lpstr>
      <vt:lpstr>Title &amp; Bullets</vt:lpstr>
      <vt:lpstr>Blank - Dark</vt:lpstr>
      <vt:lpstr>Photo - Vertical - Dark</vt:lpstr>
      <vt:lpstr>Title - Top -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Workflow</dc:title>
  <dc:subject/>
  <dc:creator>Admin</dc:creator>
  <cp:keywords/>
  <dc:description/>
  <cp:lastModifiedBy>Lam Nguyen</cp:lastModifiedBy>
  <cp:revision>149</cp:revision>
  <dcterms:modified xsi:type="dcterms:W3CDTF">2024-04-01T04:36:02Z</dcterms:modified>
</cp:coreProperties>
</file>